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714" r:id="rId3"/>
    <p:sldId id="715" r:id="rId4"/>
    <p:sldId id="258" r:id="rId5"/>
    <p:sldId id="717" r:id="rId6"/>
    <p:sldId id="71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>
      <p:cViewPr>
        <p:scale>
          <a:sx n="78" d="100"/>
          <a:sy n="78" d="100"/>
        </p:scale>
        <p:origin x="65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30DDA-F7CC-4247-9FAD-E2B14D9BD44D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AC523-C2C0-594A-9A9E-4DE19B86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1A515E-E991-4C55-9615-AF0F840A09F3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4813" y="698500"/>
            <a:ext cx="6049962" cy="3403600"/>
          </a:xfr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42656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r>
              <a:rPr lang="en-US" altLang="en-US" sz="1000" dirty="0"/>
              <a:t>Twist boundaries have same behavior as tilt boundaries. But, the magnitude of their scattering potential is smaller. </a:t>
            </a:r>
          </a:p>
          <a:p>
            <a:pPr defTabSz="931863" eaLnBrk="1" hangingPunct="1">
              <a:spcBef>
                <a:spcPct val="0"/>
              </a:spcBef>
            </a:pPr>
            <a:r>
              <a:rPr lang="en-US" altLang="en-US" sz="1000" dirty="0"/>
              <a:t>Observed turnover even without rotation term</a:t>
            </a:r>
          </a:p>
          <a:p>
            <a:pPr defTabSz="931863" eaLnBrk="1" hangingPunct="1">
              <a:spcBef>
                <a:spcPct val="0"/>
              </a:spcBef>
            </a:pPr>
            <a:r>
              <a:rPr lang="en-US" altLang="en-US" sz="1000" dirty="0"/>
              <a:t>Get turn over with or without rotation??</a:t>
            </a:r>
          </a:p>
        </p:txBody>
      </p:sp>
    </p:spTree>
    <p:extLst>
      <p:ext uri="{BB962C8B-B14F-4D97-AF65-F5344CB8AC3E}">
        <p14:creationId xmlns:p14="http://schemas.microsoft.com/office/powerpoint/2010/main" val="152618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1A515E-E991-4C55-9615-AF0F840A09F3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4813" y="698500"/>
            <a:ext cx="6049962" cy="3403600"/>
          </a:xfr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42656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r>
              <a:rPr lang="en-US" altLang="en-US" sz="1000" dirty="0"/>
              <a:t>Twist boundaries have same behavior as tilt boundaries. But, the magnitude of their scattering potential is smaller. </a:t>
            </a:r>
          </a:p>
          <a:p>
            <a:pPr defTabSz="931863" eaLnBrk="1" hangingPunct="1">
              <a:spcBef>
                <a:spcPct val="0"/>
              </a:spcBef>
            </a:pPr>
            <a:endParaRPr lang="en-US" altLang="en-US" sz="1000" dirty="0"/>
          </a:p>
          <a:p>
            <a:pPr defTabSz="931863" eaLnBrk="1" hangingPunct="1">
              <a:spcBef>
                <a:spcPct val="0"/>
              </a:spcBef>
            </a:pPr>
            <a:r>
              <a:rPr lang="en-US" altLang="en-US" sz="1000" dirty="0"/>
              <a:t>PLOT the strain fields!!</a:t>
            </a:r>
          </a:p>
          <a:p>
            <a:pPr defTabSz="931863" eaLnBrk="1" hangingPunct="1">
              <a:spcBef>
                <a:spcPct val="0"/>
              </a:spcBef>
            </a:pPr>
            <a:endParaRPr lang="en-US" altLang="en-US" sz="1000" dirty="0"/>
          </a:p>
          <a:p>
            <a:pPr defTabSz="931863" eaLnBrk="1" hangingPunct="1">
              <a:spcBef>
                <a:spcPct val="0"/>
              </a:spcBef>
            </a:pPr>
            <a:r>
              <a:rPr lang="en-US" altLang="en-US" sz="1000" dirty="0"/>
              <a:t>Get turn over with or without rotation??</a:t>
            </a:r>
          </a:p>
        </p:txBody>
      </p:sp>
    </p:spTree>
    <p:extLst>
      <p:ext uri="{BB962C8B-B14F-4D97-AF65-F5344CB8AC3E}">
        <p14:creationId xmlns:p14="http://schemas.microsoft.com/office/powerpoint/2010/main" val="859214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Treating a single array. “Plane strain” problem. </a:t>
            </a:r>
          </a:p>
          <a:p>
            <a:r>
              <a:rPr lang="en-US" dirty="0"/>
              <a:t>What’s up with the </a:t>
            </a:r>
            <a:r>
              <a:rPr lang="en-US" dirty="0" err="1"/>
              <a:t>colorbars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AC523-C2C0-594A-9A9E-4DE19B868A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2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565F-01FD-0B4B-BBA0-772F12265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C098B-58E4-FE40-A5EF-E6CEDC205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4AC44-B4F7-C64D-B621-1FCD069A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CAE49-AB35-0041-8A2C-B14A1FC2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6DB3A-C1BB-2B49-ADC0-E550F46B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0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3713-F2EC-1A44-82C6-85BE2A54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B469E-3E51-734A-85E3-4DF614CC5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519DF-5305-F743-BEBE-936D4A2B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7EB25-7AAB-364F-8B7A-AF8D6777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0730D-DCAA-B048-B7EC-3EF4DB6D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C562D-41F0-0742-B375-927DBB132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75A7D-53D2-0149-9E58-3E69FB68B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61CC-EF73-5F45-AA43-46A7A343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434DD-35AC-9C45-A860-A660EB97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CE7E-6547-4742-816A-DA710125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0EBB-50F0-7D40-B888-991D580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D86D-D893-F947-8893-E117EF86F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912EE-E260-E343-83A7-021D886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F2467-BB85-0247-A708-E1B65ABF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9EDE3-F543-FB43-8680-A73305B4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27FF-C786-5E4C-8637-3BFB1B46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CE56E-2B04-0746-B9B2-35CA21002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10220-7463-AD4D-B5ED-2DA24B6B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51114-9DA4-DF40-BDDD-1B2E6599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9CCD7-EA7C-B54A-BAA3-EF3E7BA4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1789-C8CA-B649-BAA7-CF2ED896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E1398-5FCF-5448-B632-318BEE4AA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E9EEC-281C-A647-910F-16915CDC1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2F881-9E57-7A41-8D09-03226331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9ECCC-8793-3F45-8726-C7CB2612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DD9A8-053D-E34F-A39A-22F697D2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0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85B9-5EA7-A546-A138-8CD85849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C8E9C-6261-9640-A37B-9B14AFDC7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EFEE3-180A-A64D-A570-256D88D1A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E7FDB-D91A-5148-9914-461FB56D7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0C1053-1A3F-C943-870E-C18B850C1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05887-DA25-E84B-8614-341BB386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BFE99-BC11-AB4E-B7C3-60F391FF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DBA201-4CA7-4F40-AD15-39A1C9CD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2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CC2A-F30E-1C4E-B81A-1023F09F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2E1E4-47EA-B341-AC75-BBB1F8008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FBCC3-8027-8F4C-9C79-1F3F4B72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1B279-CB2F-6945-AB9F-74639329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2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53A6C-A5E4-674B-A718-9963B55A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B63DA-E5F5-BB49-A33C-1B531EBB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45366-67C0-E247-B1D5-09321AA7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6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DD78-4958-3E48-B030-D56982C9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47415-FF1A-884B-A226-137061528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E3EAB-D8EA-834A-93E5-172B630D9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E596C-A572-6D48-903D-13E3FDAB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2A69C-6EF1-784A-971F-CDD4C1A4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ABBFD-6A22-E64C-8E75-497164D4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8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8F0C-7FEB-6443-93CE-2A617210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3F36D-448E-C445-9FA5-F53819D74B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F8543-4C70-B146-90CF-55FA149B9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8CA18-06EA-DF4C-A0CE-2D079C8B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1C656-99EA-AF48-BC0A-D075BCAF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20377-9DFC-0B4D-94FA-EC3C9362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0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8A800-EC82-7848-8DEA-78FB9536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A9AB0-5514-A944-A545-29695890B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A1FD6-48F4-2349-91F7-DBA69E66B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1800D-FADF-0C49-A2E6-CC45F0C9D67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AD772-AA5D-3745-B02D-C61949A19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341C0-6605-FD4E-9760-5A673750D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0B85C-5070-9E4F-AC90-3B737E2C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ature.com/articles/nmat1057.pdf?proof=tru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FFF9-D15C-4345-9C11-1F6ED995D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Grid Chat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29A44-F49E-4A4E-86E6-0C67C249B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7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176454" y="152401"/>
            <a:ext cx="3386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Twist Boundary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58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40404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DD6A68E-62AE-43DA-BE56-5DBCB951C19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596C99-68E9-5942-8D8F-82100692952D}"/>
              </a:ext>
            </a:extLst>
          </p:cNvPr>
          <p:cNvCxnSpPr/>
          <p:nvPr/>
        </p:nvCxnSpPr>
        <p:spPr>
          <a:xfrm>
            <a:off x="6477000" y="737176"/>
            <a:ext cx="0" cy="5435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2D5E9AD-63B4-B449-8392-90E18D328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40" y="685801"/>
            <a:ext cx="2434961" cy="16510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F16D5C-EF76-4E4D-B5A8-28F906624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38401"/>
            <a:ext cx="2646282" cy="1891173"/>
          </a:xfrm>
          <a:prstGeom prst="rect">
            <a:avLst/>
          </a:prstGeom>
        </p:spPr>
      </p:pic>
      <p:sp>
        <p:nvSpPr>
          <p:cNvPr id="28" name="Text Box 4">
            <a:extLst>
              <a:ext uri="{FF2B5EF4-FFF2-40B4-BE49-F238E27FC236}">
                <a16:creationId xmlns:a16="http://schemas.microsoft.com/office/drawing/2014/main" id="{6FBF0064-D183-0241-843B-1E025084C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1854" y="151458"/>
            <a:ext cx="33861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Tilt Boundary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43B2F1A-46B1-2F4C-BB70-BB4EFE3A2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07" y="4431150"/>
            <a:ext cx="2708019" cy="18588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225BEE-B09F-864E-9D4F-0705B05A0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39" y="2438401"/>
            <a:ext cx="2755126" cy="18911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64D6FA-810E-DC41-9F0F-D2EDEFDA7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8" y="762855"/>
            <a:ext cx="2321320" cy="157396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268715-D9A7-DD42-B377-DA3CBBC1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54" y="4396674"/>
            <a:ext cx="2696347" cy="18105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4B80C4-8D11-2449-BEEA-70B639D8AEFB}"/>
              </a:ext>
            </a:extLst>
          </p:cNvPr>
          <p:cNvSpPr txBox="1"/>
          <p:nvPr/>
        </p:nvSpPr>
        <p:spPr>
          <a:xfrm>
            <a:off x="1676400" y="83875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Diffraction</a:t>
            </a:r>
          </a:p>
          <a:p>
            <a:r>
              <a:rPr lang="en-US" b="1" dirty="0"/>
              <a:t>Conditions</a:t>
            </a:r>
          </a:p>
          <a:p>
            <a:r>
              <a:rPr lang="en-US" b="1" dirty="0"/>
              <a:t>D= 3 nm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F1BA58-4FCC-E14F-B2A8-C7346FB7A7D1}"/>
              </a:ext>
            </a:extLst>
          </p:cNvPr>
          <p:cNvSpPr txBox="1"/>
          <p:nvPr/>
        </p:nvSpPr>
        <p:spPr>
          <a:xfrm>
            <a:off x="1646583" y="27432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Relaxation</a:t>
            </a:r>
          </a:p>
          <a:p>
            <a:r>
              <a:rPr lang="en-US" b="1" dirty="0"/>
              <a:t>Time</a:t>
            </a:r>
          </a:p>
          <a:p>
            <a:r>
              <a:rPr lang="en-US" b="1" dirty="0"/>
              <a:t>D= 3 nm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5595E9-4229-FE4A-9132-29F922812701}"/>
              </a:ext>
            </a:extLst>
          </p:cNvPr>
          <p:cNvSpPr txBox="1"/>
          <p:nvPr/>
        </p:nvSpPr>
        <p:spPr>
          <a:xfrm>
            <a:off x="1637492" y="4647648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Relaxation</a:t>
            </a:r>
          </a:p>
          <a:p>
            <a:r>
              <a:rPr lang="en-US" b="1" dirty="0"/>
              <a:t>Time</a:t>
            </a:r>
          </a:p>
          <a:p>
            <a:r>
              <a:rPr lang="en-US" b="1" dirty="0"/>
              <a:t>D= 1 nm</a:t>
            </a:r>
          </a:p>
        </p:txBody>
      </p:sp>
    </p:spTree>
    <p:extLst>
      <p:ext uri="{BB962C8B-B14F-4D97-AF65-F5344CB8AC3E}">
        <p14:creationId xmlns:p14="http://schemas.microsoft.com/office/powerpoint/2010/main" val="33582975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403369" y="55501"/>
            <a:ext cx="66550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</a:rPr>
              <a:t>Twist Boundary: m=0 conditions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58200" y="635635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40404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000099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DD6A68E-62AE-43DA-BE56-5DBCB951C19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EA75D-985B-164A-8377-0D60AB3B8E2A}"/>
              </a:ext>
            </a:extLst>
          </p:cNvPr>
          <p:cNvSpPr txBox="1"/>
          <p:nvPr/>
        </p:nvSpPr>
        <p:spPr>
          <a:xfrm>
            <a:off x="405114" y="1018572"/>
            <a:ext cx="217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Tilt Boundary: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57DF9-B5F2-504D-98DB-DC62D2056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34" y="1480237"/>
            <a:ext cx="8565265" cy="8934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691E8B-427A-E246-AA25-B4C17038341B}"/>
                  </a:ext>
                </a:extLst>
              </p:cNvPr>
              <p:cNvSpPr txBox="1"/>
              <p:nvPr/>
            </p:nvSpPr>
            <p:spPr>
              <a:xfrm>
                <a:off x="1606378" y="2575854"/>
                <a:ext cx="9329350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is 0 for the m=0 condition. Therefore, the only non-zero term comes from rotation, and without rotation the relaxation time would diverge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691E8B-427A-E246-AA25-B4C170383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78" y="2575854"/>
                <a:ext cx="9329350" cy="668260"/>
              </a:xfrm>
              <a:prstGeom prst="rect">
                <a:avLst/>
              </a:prstGeom>
              <a:blipFill>
                <a:blip r:embed="rId4"/>
                <a:stretch>
                  <a:fillRect l="-408"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94BE178-12DA-7646-816C-86E3B15E2ABF}"/>
              </a:ext>
            </a:extLst>
          </p:cNvPr>
          <p:cNvSpPr txBox="1"/>
          <p:nvPr/>
        </p:nvSpPr>
        <p:spPr>
          <a:xfrm>
            <a:off x="405114" y="3613887"/>
            <a:ext cx="2696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Twist Boundary: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587812-0189-4547-A395-5FF70C0DF7C0}"/>
              </a:ext>
            </a:extLst>
          </p:cNvPr>
          <p:cNvSpPr txBox="1"/>
          <p:nvPr/>
        </p:nvSpPr>
        <p:spPr>
          <a:xfrm>
            <a:off x="405114" y="3973244"/>
            <a:ext cx="2301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N-array:</a:t>
            </a:r>
          </a:p>
          <a:p>
            <a:r>
              <a:rPr lang="en-US" sz="1600" dirty="0"/>
              <a:t>(</a:t>
            </a:r>
            <a:r>
              <a:rPr lang="en-US" sz="1600" b="1" dirty="0"/>
              <a:t>b</a:t>
            </a:r>
            <a:r>
              <a:rPr lang="en-US" sz="1600" dirty="0"/>
              <a:t> in z, spaced in 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E0772-61A2-9145-9F94-874776600945}"/>
              </a:ext>
            </a:extLst>
          </p:cNvPr>
          <p:cNvSpPr txBox="1"/>
          <p:nvPr/>
        </p:nvSpPr>
        <p:spPr>
          <a:xfrm>
            <a:off x="5721178" y="3973244"/>
            <a:ext cx="3246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M-array:</a:t>
            </a:r>
          </a:p>
          <a:p>
            <a:r>
              <a:rPr lang="en-US" sz="1600" dirty="0"/>
              <a:t>(</a:t>
            </a:r>
            <a:r>
              <a:rPr lang="en-US" sz="1600" b="1" dirty="0"/>
              <a:t>b</a:t>
            </a:r>
            <a:r>
              <a:rPr lang="en-US" sz="1600" dirty="0"/>
              <a:t> in y, spaced in z)</a:t>
            </a:r>
          </a:p>
          <a:p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3B928-AEFF-0342-8F67-5FD82E38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510" y="3973244"/>
            <a:ext cx="2959272" cy="20253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3A1C63-87C9-6140-ABF9-0F84E4BD3362}"/>
                  </a:ext>
                </a:extLst>
              </p:cNvPr>
              <p:cNvSpPr txBox="1"/>
              <p:nvPr/>
            </p:nvSpPr>
            <p:spPr>
              <a:xfrm>
                <a:off x="456087" y="5899621"/>
                <a:ext cx="56399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0 for the m=0 condition. Only one strain component goes to 0.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3A1C63-87C9-6140-ABF9-0F84E4BD3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87" y="5899621"/>
                <a:ext cx="5639913" cy="646331"/>
              </a:xfrm>
              <a:prstGeom prst="rect">
                <a:avLst/>
              </a:prstGeom>
              <a:blipFill>
                <a:blip r:embed="rId6"/>
                <a:stretch>
                  <a:fillRect l="-1126" t="-3922" r="-676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46783F6-6686-B645-8299-3D2988F32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269" y="3841382"/>
            <a:ext cx="3124200" cy="1917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3A6DA2-D090-304A-BECB-79E5E4FBFCF9}"/>
                  </a:ext>
                </a:extLst>
              </p:cNvPr>
              <p:cNvSpPr txBox="1"/>
              <p:nvPr/>
            </p:nvSpPr>
            <p:spPr>
              <a:xfrm>
                <a:off x="6361412" y="5870295"/>
                <a:ext cx="56399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is 0 for the m=0 condition. Only one strain component goes to 0.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3A6DA2-D090-304A-BECB-79E5E4FBF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412" y="5870295"/>
                <a:ext cx="5639913" cy="646331"/>
              </a:xfrm>
              <a:prstGeom prst="rect">
                <a:avLst/>
              </a:prstGeom>
              <a:blipFill>
                <a:blip r:embed="rId8"/>
                <a:stretch>
                  <a:fillRect l="-899" t="-1923" r="-674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2519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2520-2B04-6B41-A5C6-DA4A9EAE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Heterointerfaces Boundaries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39988C-5AD1-604B-BC2E-CED1D24525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Strain relaxation also often occurs through twinning (60° mixed)</a:t>
                </a:r>
              </a:p>
              <a:p>
                <a:pPr marL="0" indent="0">
                  <a:buNone/>
                </a:pPr>
                <a:r>
                  <a:rPr lang="en-US" dirty="0"/>
                  <a:t>Elastic Energy (per unit area) due to strain at the epilayer from two perpendicular periodic dislocation arrays:</a:t>
                </a:r>
              </a:p>
              <a:p>
                <a:pPr lvl="1"/>
                <a:r>
                  <a:rPr lang="en-US" dirty="0"/>
                  <a:t>Homogeneous strain: Related to lattice mismatch and misfit dislocation burgers vector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Fluctuating elastic field (per unit length of the dislocation line): due to the fluctuating elastic field </a:t>
                </a:r>
              </a:p>
              <a:p>
                <a:pPr lvl="1"/>
                <a:r>
                  <a:rPr lang="en-US" i="1" dirty="0"/>
                  <a:t>Good model of residual strain at the “core”?</a:t>
                </a:r>
              </a:p>
              <a:p>
                <a:pPr lvl="1"/>
                <a:r>
                  <a:rPr lang="en-US" dirty="0"/>
                  <a:t>In the literature, people don’t describe the long range strain fields</a:t>
                </a:r>
              </a:p>
              <a:p>
                <a:pPr lvl="1"/>
                <a:r>
                  <a:rPr lang="en-US" dirty="0"/>
                  <a:t>Measured strain fields from HRTEM: </a:t>
                </a:r>
                <a:r>
                  <a:rPr lang="en-US" dirty="0">
                    <a:hlinkClick r:id="rId2"/>
                  </a:rPr>
                  <a:t>https://www.nature.com/articles/nmat1057.pdf?proof=true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39988C-5AD1-604B-BC2E-CED1D24525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  <a:blipFill>
                <a:blip r:embed="rId3"/>
                <a:stretch>
                  <a:fillRect l="-1086" t="-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785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2520-2B04-6B41-A5C6-DA4A9EAE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der Merwe Strain fields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5B7E28-7CF1-D743-A27C-8C1DF87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0" y="4533703"/>
            <a:ext cx="2931391" cy="1959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1062-DF24-8343-9576-A269BAE29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43" y="4292094"/>
            <a:ext cx="3486965" cy="2330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837B7-EDEF-2B42-A4B2-C485D4CB5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165" y="4470645"/>
            <a:ext cx="3258609" cy="2222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8E2A32-66B1-794C-8B06-EB2BE9275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35" y="1658471"/>
            <a:ext cx="3781547" cy="26625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178BB8-7457-0F47-959C-42FE0FB92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742" y="1690687"/>
            <a:ext cx="3713577" cy="26146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A514FD-6964-1140-99CE-1AA96EAC1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0037" y="1690686"/>
            <a:ext cx="3866778" cy="27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06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2520-2B04-6B41-A5C6-DA4A9EAE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Twins Schematic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610F1-A822-6C41-A995-9975C6A6E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862" y="1719263"/>
            <a:ext cx="9803916" cy="3767137"/>
          </a:xfrm>
        </p:spPr>
      </p:pic>
    </p:spTree>
    <p:extLst>
      <p:ext uri="{BB962C8B-B14F-4D97-AF65-F5344CB8AC3E}">
        <p14:creationId xmlns:p14="http://schemas.microsoft.com/office/powerpoint/2010/main" val="2991531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333</Words>
  <Application>Microsoft Macintosh PowerPoint</Application>
  <PresentationFormat>Widescreen</PresentationFormat>
  <Paragraphs>48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Grid Chat</vt:lpstr>
      <vt:lpstr>PowerPoint Presentation</vt:lpstr>
      <vt:lpstr>PowerPoint Presentation</vt:lpstr>
      <vt:lpstr>Heterointerfaces Boundaries</vt:lpstr>
      <vt:lpstr>Van der Merwe Strain fields</vt:lpstr>
      <vt:lpstr>Twins Schematic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Updates</dc:title>
  <dc:creator>Ramya Gurunathan</dc:creator>
  <cp:lastModifiedBy>Ramya Gurunathan</cp:lastModifiedBy>
  <cp:revision>12</cp:revision>
  <dcterms:created xsi:type="dcterms:W3CDTF">2019-10-02T21:28:16Z</dcterms:created>
  <dcterms:modified xsi:type="dcterms:W3CDTF">2019-10-03T16:59:26Z</dcterms:modified>
</cp:coreProperties>
</file>